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2"/>
  </p:notesMasterIdLst>
  <p:sldIdLst>
    <p:sldId id="338" r:id="rId2"/>
    <p:sldId id="337" r:id="rId3"/>
    <p:sldId id="256" r:id="rId4"/>
    <p:sldId id="322" r:id="rId5"/>
    <p:sldId id="335" r:id="rId6"/>
    <p:sldId id="316" r:id="rId7"/>
    <p:sldId id="317" r:id="rId8"/>
    <p:sldId id="332" r:id="rId9"/>
    <p:sldId id="326" r:id="rId10"/>
    <p:sldId id="318" r:id="rId11"/>
    <p:sldId id="319" r:id="rId12"/>
    <p:sldId id="265" r:id="rId13"/>
    <p:sldId id="325" r:id="rId14"/>
    <p:sldId id="330" r:id="rId15"/>
    <p:sldId id="331" r:id="rId16"/>
    <p:sldId id="334" r:id="rId17"/>
    <p:sldId id="260" r:id="rId18"/>
    <p:sldId id="295" r:id="rId19"/>
    <p:sldId id="329" r:id="rId20"/>
    <p:sldId id="261" r:id="rId21"/>
    <p:sldId id="296" r:id="rId22"/>
    <p:sldId id="262" r:id="rId23"/>
    <p:sldId id="293" r:id="rId24"/>
    <p:sldId id="333" r:id="rId25"/>
    <p:sldId id="266" r:id="rId26"/>
    <p:sldId id="297" r:id="rId27"/>
    <p:sldId id="327" r:id="rId28"/>
    <p:sldId id="272" r:id="rId29"/>
    <p:sldId id="298" r:id="rId30"/>
    <p:sldId id="299" r:id="rId31"/>
    <p:sldId id="269" r:id="rId32"/>
    <p:sldId id="323" r:id="rId33"/>
    <p:sldId id="324" r:id="rId34"/>
    <p:sldId id="283" r:id="rId35"/>
    <p:sldId id="300" r:id="rId36"/>
    <p:sldId id="336" r:id="rId37"/>
    <p:sldId id="275" r:id="rId38"/>
    <p:sldId id="301" r:id="rId39"/>
    <p:sldId id="282" r:id="rId40"/>
    <p:sldId id="303" r:id="rId41"/>
    <p:sldId id="271" r:id="rId42"/>
    <p:sldId id="305" r:id="rId43"/>
    <p:sldId id="279" r:id="rId44"/>
    <p:sldId id="306" r:id="rId45"/>
    <p:sldId id="285" r:id="rId46"/>
    <p:sldId id="308" r:id="rId47"/>
    <p:sldId id="286" r:id="rId48"/>
    <p:sldId id="309" r:id="rId49"/>
    <p:sldId id="284" r:id="rId50"/>
    <p:sldId id="312" r:id="rId5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37B508-C391-46F6-9B66-9E25191B21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412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5012 w 4917"/>
                <a:gd name="T3" fmla="*/ 0 h 1000"/>
                <a:gd name="T4" fmla="*/ 27850 w 4917"/>
                <a:gd name="T5" fmla="*/ 576 h 1000"/>
                <a:gd name="T6" fmla="*/ 25018 w 4917"/>
                <a:gd name="T7" fmla="*/ 1152 h 1000"/>
                <a:gd name="T8" fmla="*/ 0 w 4917"/>
                <a:gd name="T9" fmla="*/ 115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71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F9A954-34BD-4E46-A271-89DF4105AF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826D8-8994-48AD-859E-B7E5A0F79E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DFF75-BDF1-42AE-BC13-C0F27DC4EC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94A44-39DB-4D11-96CF-A5AB55433E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AF73-9686-421D-B24C-E83FF70405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B442B-BC26-43AC-B6AD-B5B57C6EE3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C4BBD-B181-4D91-8D10-9C47C63407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8FA33-9785-49B3-AE39-CB6FDC9191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4991B-6164-4FD7-AC5B-5EF21558C4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48E4A-4F0B-4BA3-A090-B4AC42A308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6197-4AEF-44D8-9BA8-B70EAD3369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34939 w 7000"/>
                <a:gd name="T3" fmla="*/ 0 h 1000"/>
                <a:gd name="T4" fmla="*/ 37632 w 7000"/>
                <a:gd name="T5" fmla="*/ 384 h 1000"/>
                <a:gd name="T6" fmla="*/ 34944 w 7000"/>
                <a:gd name="T7" fmla="*/ 768 h 1000"/>
                <a:gd name="T8" fmla="*/ 0 w 7000"/>
                <a:gd name="T9" fmla="*/ 76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EDACE83-0840-48FA-8D32-281220C26C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60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60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60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60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0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60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92896"/>
            <a:ext cx="7772400" cy="3240360"/>
          </a:xfrm>
        </p:spPr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r>
              <a:rPr lang="es-AR" dirty="0" smtClean="0"/>
              <a:t>Análisis comparativo del proyecto de modificación del Decreto Reglamentario 603/13 de la Ley Nacional de Salud Mental 26657</a:t>
            </a:r>
          </a:p>
          <a:p>
            <a:endParaRPr lang="es-AR" dirty="0"/>
          </a:p>
          <a:p>
            <a:r>
              <a:rPr lang="es-AR" dirty="0" smtClean="0"/>
              <a:t>Trabajo elaborado por el Observatorio de Salud Mental y Derechos Humanos de la Provincia de Córdoba.</a:t>
            </a:r>
          </a:p>
          <a:p>
            <a:endParaRPr lang="es-AR" dirty="0" smtClean="0"/>
          </a:p>
          <a:p>
            <a:endParaRPr lang="es-AR" dirty="0"/>
          </a:p>
          <a:p>
            <a:pPr algn="r"/>
            <a:r>
              <a:rPr lang="es-AR" dirty="0" smtClean="0"/>
              <a:t>Noviembre 2017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3204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Concepción de salud mental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412776"/>
            <a:ext cx="7924800" cy="4824536"/>
          </a:xfrm>
        </p:spPr>
        <p:txBody>
          <a:bodyPr/>
          <a:lstStyle/>
          <a:p>
            <a:r>
              <a:rPr lang="es-AR" sz="2400" dirty="0"/>
              <a:t>Mantiene concepción SM ley:</a:t>
            </a:r>
          </a:p>
          <a:p>
            <a:pPr marL="0" indent="0">
              <a:buNone/>
            </a:pPr>
            <a:r>
              <a:rPr lang="es-AR" sz="2400" dirty="0"/>
              <a:t>- Como un </a:t>
            </a:r>
            <a:r>
              <a:rPr lang="es-AR" sz="2400" b="1" dirty="0"/>
              <a:t>proceso </a:t>
            </a:r>
            <a:r>
              <a:rPr lang="es-AR" sz="2400" dirty="0"/>
              <a:t>(cambiante; sin barreras firmes entre sanos-enfermos, todos como potenciales usuarios)</a:t>
            </a:r>
          </a:p>
          <a:p>
            <a:pPr marL="0" indent="0">
              <a:buNone/>
            </a:pPr>
            <a:endParaRPr lang="es-AR" sz="2400" dirty="0" smtClean="0"/>
          </a:p>
          <a:p>
            <a:pPr marL="0" indent="0">
              <a:buNone/>
            </a:pPr>
            <a:r>
              <a:rPr lang="es-AR" sz="2400" dirty="0" smtClean="0"/>
              <a:t>- </a:t>
            </a:r>
            <a:r>
              <a:rPr lang="es-AR" sz="2400" dirty="0"/>
              <a:t>Derechos humanos indisociables de la salud </a:t>
            </a:r>
            <a:r>
              <a:rPr lang="es-AR" sz="2400" dirty="0" smtClean="0"/>
              <a:t>mental</a:t>
            </a:r>
          </a:p>
          <a:p>
            <a:pPr marL="0" indent="0">
              <a:buNone/>
            </a:pPr>
            <a:endParaRPr lang="es-AR" sz="2400" dirty="0" smtClean="0"/>
          </a:p>
          <a:p>
            <a:pPr marL="0" indent="0">
              <a:buNone/>
            </a:pPr>
            <a:r>
              <a:rPr lang="es-AR" sz="2400" dirty="0"/>
              <a:t>-</a:t>
            </a:r>
            <a:r>
              <a:rPr lang="es-AR" sz="2400" dirty="0" smtClean="0"/>
              <a:t>Determinado </a:t>
            </a:r>
            <a:r>
              <a:rPr lang="es-AR" sz="2400" dirty="0"/>
              <a:t>por </a:t>
            </a:r>
            <a:r>
              <a:rPr lang="es-AR" sz="2400" b="1" dirty="0"/>
              <a:t>componentes</a:t>
            </a:r>
            <a:r>
              <a:rPr lang="es-AR" sz="2400" i="1" dirty="0"/>
              <a:t> </a:t>
            </a:r>
            <a:r>
              <a:rPr lang="es-AR" sz="2400" dirty="0"/>
              <a:t>históricos, socio-económicos, culturales, biológicos y psicológicos. </a:t>
            </a:r>
          </a:p>
          <a:p>
            <a:pPr marL="0" indent="0">
              <a:buNone/>
            </a:pPr>
            <a:r>
              <a:rPr lang="es-AR" sz="2400" dirty="0" smtClean="0"/>
              <a:t> </a:t>
            </a:r>
          </a:p>
          <a:p>
            <a:pPr marL="0" indent="0">
              <a:buNone/>
            </a:pPr>
            <a:r>
              <a:rPr lang="es-AR" sz="2400" b="1" dirty="0" smtClean="0"/>
              <a:t>Presunción </a:t>
            </a:r>
            <a:r>
              <a:rPr lang="es-AR" sz="2400" b="1" dirty="0"/>
              <a:t>de capacidad </a:t>
            </a:r>
            <a:r>
              <a:rPr lang="es-AR" sz="2400" dirty="0"/>
              <a:t>de todas las </a:t>
            </a:r>
            <a:r>
              <a:rPr lang="es-AR" sz="2400" dirty="0" smtClean="0"/>
              <a:t>personas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  <a:p>
            <a:pPr marL="0" indent="0">
              <a:buNone/>
            </a:pP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0462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s-AR" dirty="0" smtClean="0"/>
              <a:t>Concepción de salud mental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637112"/>
          </a:xfrm>
        </p:spPr>
        <p:txBody>
          <a:bodyPr/>
          <a:lstStyle/>
          <a:p>
            <a:pPr marL="0" indent="0">
              <a:buNone/>
            </a:pPr>
            <a:r>
              <a:rPr lang="es-AR" sz="2400" dirty="0"/>
              <a:t>Modifica concepción SM de la ley:</a:t>
            </a:r>
          </a:p>
          <a:p>
            <a:pPr marL="0" indent="0">
              <a:buNone/>
            </a:pPr>
            <a:r>
              <a:rPr lang="es-AR" sz="2400" dirty="0" smtClean="0"/>
              <a:t> -Como </a:t>
            </a:r>
            <a:r>
              <a:rPr lang="es-AR" sz="2400" dirty="0"/>
              <a:t>un </a:t>
            </a:r>
            <a:r>
              <a:rPr lang="es-AR" sz="2400" b="1" dirty="0"/>
              <a:t>estado</a:t>
            </a:r>
            <a:r>
              <a:rPr lang="es-AR" sz="2400" dirty="0"/>
              <a:t> (supone barreras estáticas entre salud-enfermedad)</a:t>
            </a:r>
          </a:p>
          <a:p>
            <a:pPr>
              <a:buFontTx/>
              <a:buChar char="-"/>
            </a:pPr>
            <a:r>
              <a:rPr lang="es-AR" sz="2400" dirty="0" smtClean="0"/>
              <a:t>Elimina </a:t>
            </a:r>
            <a:r>
              <a:rPr lang="es-AR" sz="2400" dirty="0"/>
              <a:t>los derechos de la definición de salud </a:t>
            </a:r>
            <a:r>
              <a:rPr lang="es-AR" sz="2400" dirty="0" smtClean="0"/>
              <a:t>mental</a:t>
            </a:r>
          </a:p>
          <a:p>
            <a:pPr marL="0" indent="0">
              <a:buNone/>
            </a:pPr>
            <a:r>
              <a:rPr lang="es-AR" sz="2400" dirty="0" smtClean="0"/>
              <a:t>-Determinado </a:t>
            </a:r>
            <a:r>
              <a:rPr lang="es-AR" sz="2400" dirty="0"/>
              <a:t>por </a:t>
            </a:r>
            <a:r>
              <a:rPr lang="es-AR" sz="2400" b="1" dirty="0"/>
              <a:t>factores</a:t>
            </a:r>
            <a:r>
              <a:rPr lang="es-AR" sz="2400" dirty="0"/>
              <a:t> biológicos, psicológicos y sociales. Elimina determinación histórica y socio-económica. </a:t>
            </a:r>
          </a:p>
          <a:p>
            <a:pPr marL="0" indent="0">
              <a:buNone/>
            </a:pPr>
            <a:r>
              <a:rPr lang="es-AR" sz="2400" dirty="0"/>
              <a:t>-</a:t>
            </a:r>
            <a:r>
              <a:rPr lang="es-AR" sz="2400" dirty="0" smtClean="0"/>
              <a:t> </a:t>
            </a:r>
            <a:r>
              <a:rPr lang="es-AR" sz="2400" dirty="0"/>
              <a:t>La </a:t>
            </a:r>
            <a:r>
              <a:rPr lang="es-AR" sz="2400" b="1" dirty="0"/>
              <a:t>conciencia de capacidad</a:t>
            </a:r>
            <a:r>
              <a:rPr lang="es-AR" sz="2400" dirty="0"/>
              <a:t> y la capacidad para hacer contribuciones aparece como indicador de  salud mental (no se presume la capacidad de todas las personas, sino que ésta aparece como un criterio de diferencia entre locos/sanos</a:t>
            </a:r>
          </a:p>
          <a:p>
            <a:pPr marL="0" indent="0">
              <a:buNone/>
            </a:pP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461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76672"/>
            <a:ext cx="8316415" cy="537741"/>
          </a:xfrm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es-ES" sz="2800" b="1" dirty="0" smtClean="0"/>
              <a:t>Cambios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424863" cy="4681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	-</a:t>
            </a:r>
            <a:r>
              <a:rPr lang="es-ES" dirty="0" smtClean="0"/>
              <a:t>Definición de prestaciones según la preferencia de los usuarios a definición de prestaciones para los pacientes según la pertinencia que indique el equipo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dirty="0"/>
              <a:t>	</a:t>
            </a:r>
            <a:r>
              <a:rPr lang="es-ES" dirty="0" smtClean="0"/>
              <a:t>-El nuevo proyecto utiliza la figura del curador que ya sido señalada por el Código Civil y Comercial como excepcional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848872" cy="4419600"/>
          </a:xfrm>
        </p:spPr>
      </p:pic>
    </p:spTree>
    <p:extLst>
      <p:ext uri="{BB962C8B-B14F-4D97-AF65-F5344CB8AC3E}">
        <p14:creationId xmlns:p14="http://schemas.microsoft.com/office/powerpoint/2010/main" val="2113692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s-AR" sz="3600" dirty="0" smtClean="0"/>
              <a:t>Ciudadanía vs. “Locos merecedores”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Relación entre trastorno mental, evidencia científica, CUS y pertinencia definida por protocolos y guías. La autoridad de aplicación define “evidencia </a:t>
            </a:r>
            <a:r>
              <a:rPr lang="es-AR" dirty="0" err="1" smtClean="0"/>
              <a:t>cientifica</a:t>
            </a:r>
            <a:r>
              <a:rPr lang="es-AR" dirty="0" smtClean="0"/>
              <a:t>”.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65303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s-AR" dirty="0" smtClean="0"/>
              <a:t>Cambios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Los psicofármacos no están incluidos en un abordaje integral</a:t>
            </a:r>
          </a:p>
          <a:p>
            <a:r>
              <a:rPr lang="es-AR" dirty="0" smtClean="0"/>
              <a:t>No se prohíben expresamente las salas de aislamiento</a:t>
            </a:r>
          </a:p>
          <a:p>
            <a:r>
              <a:rPr lang="es-AR" dirty="0" smtClean="0"/>
              <a:t>Se restringen las acciones del abogado defensor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55751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s-AR" dirty="0" smtClean="0"/>
              <a:t>Cambios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Prioriza la </a:t>
            </a:r>
            <a:r>
              <a:rPr lang="es-AR" dirty="0" err="1" smtClean="0"/>
              <a:t>revinculación</a:t>
            </a:r>
            <a:r>
              <a:rPr lang="es-AR" dirty="0" smtClean="0"/>
              <a:t> familiar por sobre la inclusión social</a:t>
            </a:r>
          </a:p>
          <a:p>
            <a:r>
              <a:rPr lang="es-AR" dirty="0" smtClean="0"/>
              <a:t>Habilita a los equipos de salud a denunciar a las familias por abandono de personas</a:t>
            </a:r>
          </a:p>
          <a:p>
            <a:r>
              <a:rPr lang="es-AR" dirty="0" err="1" smtClean="0"/>
              <a:t>Enfasis</a:t>
            </a:r>
            <a:r>
              <a:rPr lang="es-AR" dirty="0" smtClean="0"/>
              <a:t> en el enfoque sectorial por sobre la </a:t>
            </a:r>
            <a:r>
              <a:rPr lang="es-AR" smtClean="0"/>
              <a:t>intersectorialidad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7424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738188"/>
          </a:xfrm>
        </p:spPr>
        <p:txBody>
          <a:bodyPr/>
          <a:lstStyle/>
          <a:p>
            <a:pPr eaLnBrk="1" hangingPunct="1"/>
            <a:r>
              <a:rPr lang="es-ES" sz="2900" b="1" smtClean="0"/>
              <a:t>Órgano de Revisión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651875" cy="5256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2400" b="1" smtClean="0"/>
              <a:t> Dependencia</a:t>
            </a:r>
            <a:r>
              <a:rPr lang="es-ES" sz="2400" smtClean="0"/>
              <a:t>: Defensoría General de la Nación</a:t>
            </a:r>
          </a:p>
          <a:p>
            <a:pPr eaLnBrk="1" hangingPunct="1">
              <a:buFont typeface="Wingdings" pitchFamily="2" charset="2"/>
              <a:buNone/>
            </a:pPr>
            <a:endParaRPr lang="es-ES" sz="2400" smtClean="0"/>
          </a:p>
          <a:p>
            <a:pPr eaLnBrk="1" hangingPunct="1">
              <a:buFont typeface="Wingdings" pitchFamily="2" charset="2"/>
              <a:buNone/>
            </a:pPr>
            <a:r>
              <a:rPr lang="es-ES" sz="2400" b="1" smtClean="0"/>
              <a:t> Preside</a:t>
            </a:r>
            <a:r>
              <a:rPr lang="es-ES" sz="2400" smtClean="0"/>
              <a:t>: 	    Defensora General de la Nación  a través       	               de un Secretario Ejecutivo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b="1" smtClean="0"/>
              <a:t>Integrantes</a:t>
            </a:r>
            <a:r>
              <a:rPr lang="es-ES" sz="2400" smtClean="0"/>
              <a:t>:     1 por Ministerio de Salud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smtClean="0"/>
              <a:t>			    1 por Secretaría de DDHH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smtClean="0"/>
              <a:t>	                      1 por Ministerio Público de la Defensa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smtClean="0"/>
              <a:t>			    1 por Usuarios y Familiares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smtClean="0"/>
              <a:t>			    1 por profesionales y otros trabajadores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smtClean="0"/>
              <a:t>			    1 por organizaciones de DDHH</a:t>
            </a:r>
          </a:p>
          <a:p>
            <a:pPr eaLnBrk="1" hangingPunct="1">
              <a:buFont typeface="Wingdings" pitchFamily="2" charset="2"/>
              <a:buNone/>
            </a:pPr>
            <a:endParaRPr lang="es-E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738188"/>
          </a:xfrm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es-ES" sz="2900" b="1" dirty="0" smtClean="0"/>
              <a:t>Cambios Órgano de Revisión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651875" cy="5256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2400" b="1" dirty="0" smtClean="0"/>
              <a:t> Dependencia</a:t>
            </a:r>
            <a:r>
              <a:rPr lang="es-ES" sz="2400" dirty="0" smtClean="0"/>
              <a:t>: Defensoría General de la Nación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dirty="0" smtClean="0">
                <a:solidFill>
                  <a:srgbClr val="FF0000"/>
                </a:solidFill>
              </a:rPr>
              <a:t>	Sin pluralismo, sin autonomía, con hegemonía médica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b="1" dirty="0" smtClean="0"/>
              <a:t> Preside</a:t>
            </a:r>
            <a:r>
              <a:rPr lang="es-ES" sz="2400" dirty="0" smtClean="0"/>
              <a:t>: 	representante del Ministerio de Salud de la Nación</a:t>
            </a:r>
            <a:endParaRPr lang="es-E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s-ES" sz="2400" b="1" dirty="0" smtClean="0"/>
              <a:t>Integrantes</a:t>
            </a:r>
            <a:r>
              <a:rPr lang="es-ES" sz="2400" dirty="0" smtClean="0"/>
              <a:t>:     2 por Ministerio de Salud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dirty="0" smtClean="0"/>
              <a:t>			    1 por Secretaría de DDHH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dirty="0" smtClean="0"/>
              <a:t>	                      1 por Ministerio Público de la Defensa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dirty="0" smtClean="0"/>
              <a:t>			    1 por Usuarios y Familiares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dirty="0" smtClean="0"/>
              <a:t>                          2 asociación psiquiatras o neurólogos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dirty="0" smtClean="0"/>
              <a:t>			    1 por profesionales y otros trabajadores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2400" dirty="0" smtClean="0"/>
              <a:t>			    1 por organizaciones de DDHH</a:t>
            </a:r>
          </a:p>
          <a:p>
            <a:pPr eaLnBrk="1" hangingPunct="1">
              <a:buFont typeface="Wingdings" pitchFamily="2" charset="2"/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02402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8064896" cy="4419600"/>
          </a:xfrm>
        </p:spPr>
      </p:pic>
    </p:spTree>
    <p:extLst>
      <p:ext uri="{BB962C8B-B14F-4D97-AF65-F5344CB8AC3E}">
        <p14:creationId xmlns:p14="http://schemas.microsoft.com/office/powerpoint/2010/main" val="389468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048671" cy="367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219453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738188"/>
          </a:xfrm>
        </p:spPr>
        <p:txBody>
          <a:bodyPr/>
          <a:lstStyle/>
          <a:p>
            <a:pPr eaLnBrk="1" hangingPunct="1"/>
            <a:r>
              <a:rPr lang="es-ES" sz="2900" b="1" smtClean="0"/>
              <a:t>Órgano de Revisión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 smtClean="0"/>
              <a:t>Objetivos</a:t>
            </a:r>
            <a:r>
              <a:rPr lang="es-ES" sz="2400" dirty="0" smtClean="0"/>
              <a:t>: Proteger los DDHH de usuarios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	              Controlar la aplicación de la Ley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 smtClean="0"/>
              <a:t>Objetivos Específicos</a:t>
            </a:r>
            <a:r>
              <a:rPr lang="es-ES" sz="24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                   Inspeccionar instituciones públicas o     		           	        privadas de internación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		        Evaluar internaciones involuntarias de                       	        más de 90 días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		        Controlar derivaciones fuera del ámbito       	            	        comunitario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		        Presentarse ante el Consejo de la      	               	        Magistratura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600" dirty="0" smtClean="0"/>
              <a:t>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738188"/>
          </a:xfrm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es-ES" sz="2900" b="1" dirty="0" smtClean="0"/>
              <a:t>Cambios en el Órgano de Revisión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 smtClean="0"/>
              <a:t>Objetivos</a:t>
            </a:r>
            <a:r>
              <a:rPr lang="es-ES" sz="2400" dirty="0" smtClean="0"/>
              <a:t>: Proteger los DDHH de usuarios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	              Controlar la aplicación de la Ley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>
                <a:solidFill>
                  <a:srgbClr val="FF0000"/>
                </a:solidFill>
              </a:rPr>
              <a:t>las visitas periódicas son con aviso a las autoridades locales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 smtClean="0"/>
              <a:t>Objetivos Específicos</a:t>
            </a:r>
            <a:r>
              <a:rPr lang="es-ES" sz="24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                   Inspeccionar instituciones públicas o     		           	        privadas de internación dando aviso a la autoridad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/>
              <a:t>	</a:t>
            </a:r>
            <a:r>
              <a:rPr lang="es-ES" sz="2400" dirty="0" smtClean="0"/>
              <a:t>	        local y siendo acompañadas por ellas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		        </a:t>
            </a:r>
            <a:r>
              <a:rPr lang="es-ES" sz="2400" dirty="0" smtClean="0">
                <a:solidFill>
                  <a:srgbClr val="FF0000"/>
                </a:solidFill>
              </a:rPr>
              <a:t>Le  quita al OR el control sobre las internaciones y 	        la </a:t>
            </a:r>
            <a:r>
              <a:rPr lang="es-ES" sz="2400" dirty="0" err="1" smtClean="0">
                <a:solidFill>
                  <a:srgbClr val="FF0000"/>
                </a:solidFill>
              </a:rPr>
              <a:t>cronificación</a:t>
            </a:r>
            <a:r>
              <a:rPr lang="es-ES" sz="2400" dirty="0" smtClean="0">
                <a:solidFill>
                  <a:srgbClr val="FF0000"/>
                </a:solidFill>
              </a:rPr>
              <a:t> de los usuarios</a:t>
            </a:r>
            <a:r>
              <a:rPr lang="es-ES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		        Controlar derivaciones fuera del ámbito       	            	        comunitario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dirty="0" smtClean="0"/>
              <a:t>		        Presentarse ante el Consejo de la      	               	        Magistratura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600" dirty="0" smtClean="0"/>
              <a:t>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0548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900" b="1" smtClean="0"/>
              <a:t>Órgano de Revisión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smtClean="0"/>
              <a:t>Objetivos Específicos: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/>
              <a:t>		       Denunciar ante la Justicia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/>
              <a:t>		       Pedir intervención de la Defensa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/>
              <a:t>		       Realizar informe anual con     	   	 	       recomendaciones a Salud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/>
              <a:t>                  Proteger a las personas en procesos de 	        	       cuestionamiento de capacidad jurídica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/>
              <a:t>		       Apoyar a las Provincias para conformar    	        		       su propio OR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smtClean="0"/>
              <a:t>Frecuencia</a:t>
            </a:r>
            <a:r>
              <a:rPr lang="es-ES" sz="2400" smtClean="0"/>
              <a:t>: al menos una vez al mes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/>
              <a:t>		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/>
              <a:t>		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b="1" dirty="0" smtClean="0"/>
              <a:t>¿Cómo se elabora y controla el Plan Nacional de Salud Mental?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3225"/>
            <a:ext cx="7924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/>
              <a:t>Lo elabora la Autoridad de Aplicación</a:t>
            </a:r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Contiene mecanismos de monitoreo</a:t>
            </a:r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Se publica para conocimiento de la sociedad en su conjunto</a:t>
            </a:r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Se expone ante el Consejo Consultivo</a:t>
            </a:r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Se envía ante el Órgano de Revisión junto con un Informe Anual de ejecución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sz="2800" b="1" dirty="0" smtClean="0"/>
              <a:t>¿Cómo se elabora y controla el Plan Nacional de Salud Mental?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3225"/>
            <a:ext cx="7924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sz="2400" dirty="0" smtClean="0"/>
          </a:p>
          <a:p>
            <a:pPr eaLnBrk="1" hangingPunct="1">
              <a:lnSpc>
                <a:spcPct val="90000"/>
              </a:lnSpc>
            </a:pPr>
            <a:endParaRPr lang="es-ES" sz="2400" dirty="0"/>
          </a:p>
          <a:p>
            <a:pPr eaLnBrk="1" hangingPunct="1">
              <a:lnSpc>
                <a:spcPct val="90000"/>
              </a:lnSpc>
            </a:pPr>
            <a:r>
              <a:rPr lang="es-ES" sz="2400" dirty="0" smtClean="0"/>
              <a:t>Se quitan los mecanismos de rendición de cuentas</a:t>
            </a:r>
          </a:p>
        </p:txBody>
      </p:sp>
    </p:spTree>
    <p:extLst>
      <p:ext uri="{BB962C8B-B14F-4D97-AF65-F5344CB8AC3E}">
        <p14:creationId xmlns:p14="http://schemas.microsoft.com/office/powerpoint/2010/main" val="269389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015288" cy="654050"/>
          </a:xfrm>
        </p:spPr>
        <p:txBody>
          <a:bodyPr/>
          <a:lstStyle/>
          <a:p>
            <a:pPr eaLnBrk="1" hangingPunct="1"/>
            <a:r>
              <a:rPr lang="es-ES" sz="2800" b="1" dirty="0"/>
              <a:t>¿</a:t>
            </a:r>
            <a:r>
              <a:rPr lang="es-ES" sz="2800" b="1" dirty="0" smtClean="0"/>
              <a:t>Qué deben hacer las Obras Sociales y Prepagas</a:t>
            </a:r>
            <a:r>
              <a:rPr lang="es-ES" sz="2800" dirty="0" smtClean="0"/>
              <a:t>?</a:t>
            </a:r>
            <a:endParaRPr lang="es-ES" sz="28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Dar acceso a prestaciones sin necesidad de certificado de discapacidad</a:t>
            </a:r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Retirar de PMO prestaciones contrarias a la ley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Fijar política de aranceles que favorezcan creación de dispositivos sustitutivos </a:t>
            </a:r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Auditar que los prestadores cumplan la ley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Identificar afiliados con internaciones prolongadas o en monovalentes y establecer planes de externación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015288" cy="1008410"/>
          </a:xfrm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es-ES" sz="2800" b="1" dirty="0" smtClean="0"/>
              <a:t>Cambios: ¿Qué deben hacer las Obras Sociales y Prepagas</a:t>
            </a:r>
            <a:r>
              <a:rPr lang="es-ES" sz="2800" dirty="0" smtClean="0"/>
              <a:t>?</a:t>
            </a:r>
            <a:endParaRPr lang="es-ES" sz="28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2"/>
            <a:ext cx="82296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sz="2400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dirty="0" smtClean="0">
                <a:solidFill>
                  <a:srgbClr val="FF0000"/>
                </a:solidFill>
              </a:rPr>
              <a:t>No están obligados a identificar afiliados con internaciones prolongadas o en monovalentes y establecer planes de </a:t>
            </a:r>
            <a:r>
              <a:rPr lang="es-ES" sz="2400" dirty="0" err="1" smtClean="0">
                <a:solidFill>
                  <a:srgbClr val="FF0000"/>
                </a:solidFill>
              </a:rPr>
              <a:t>externación</a:t>
            </a:r>
            <a:endParaRPr lang="es-E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00200"/>
            <a:ext cx="7992888" cy="4419600"/>
          </a:xfrm>
        </p:spPr>
      </p:pic>
    </p:spTree>
    <p:extLst>
      <p:ext uri="{BB962C8B-B14F-4D97-AF65-F5344CB8AC3E}">
        <p14:creationId xmlns:p14="http://schemas.microsoft.com/office/powerpoint/2010/main" val="2491914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015288" cy="914400"/>
          </a:xfrm>
        </p:spPr>
        <p:txBody>
          <a:bodyPr/>
          <a:lstStyle/>
          <a:p>
            <a:pPr algn="ctr" eaLnBrk="1" hangingPunct="1"/>
            <a:r>
              <a:rPr lang="es-ES" sz="2800" b="1" dirty="0"/>
              <a:t>¿</a:t>
            </a:r>
            <a:r>
              <a:rPr lang="es-ES" sz="2800" b="1" dirty="0" smtClean="0"/>
              <a:t>Cuáles son los Ejes de la política asistencial?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800" smtClean="0"/>
              <a:t>Cercanía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Continuidad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Articulación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Participación comunitaria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Respeto a identidades étnicas, culturales, religiosas, de género, sexuales y otras.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Integración de equipos de atención primaria en el territorio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Adaptación de programas de trabajo, educación, cultura, arte, deporte, vivienda,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015288" cy="9144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sz="2800" b="1" dirty="0" smtClean="0"/>
              <a:t>Cambios: ¿Cuáles son los Ejes de la política asistencial?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776"/>
            <a:ext cx="7924800" cy="482453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000" dirty="0" smtClean="0"/>
              <a:t>Cercanía</a:t>
            </a:r>
          </a:p>
          <a:p>
            <a:pPr eaLnBrk="1" hangingPunct="1">
              <a:lnSpc>
                <a:spcPct val="80000"/>
              </a:lnSpc>
            </a:pPr>
            <a:r>
              <a:rPr lang="es-ES" sz="2000" dirty="0" smtClean="0"/>
              <a:t>Continuidad</a:t>
            </a:r>
          </a:p>
          <a:p>
            <a:pPr eaLnBrk="1" hangingPunct="1">
              <a:lnSpc>
                <a:spcPct val="80000"/>
              </a:lnSpc>
            </a:pPr>
            <a:r>
              <a:rPr lang="es-AR" sz="2000" dirty="0">
                <a:solidFill>
                  <a:srgbClr val="FF0000"/>
                </a:solidFill>
              </a:rPr>
              <a:t>Implementación de la atención por procesos y gestión clínica para la articulación de distintos servicios para garantizar una atención integral de la persona</a:t>
            </a:r>
            <a:r>
              <a:rPr lang="es-AR" sz="20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s-ES" sz="2000" dirty="0" smtClean="0">
                <a:solidFill>
                  <a:srgbClr val="FF0000"/>
                </a:solidFill>
              </a:rPr>
              <a:t>Participación pacientes</a:t>
            </a:r>
          </a:p>
          <a:p>
            <a:r>
              <a:rPr lang="es-AR" sz="2000" dirty="0" smtClean="0">
                <a:solidFill>
                  <a:srgbClr val="FF0000"/>
                </a:solidFill>
              </a:rPr>
              <a:t>Integrar </a:t>
            </a:r>
            <a:r>
              <a:rPr lang="es-AR" sz="2000" dirty="0">
                <a:solidFill>
                  <a:srgbClr val="FF0000"/>
                </a:solidFill>
              </a:rPr>
              <a:t>a los equipos interdisciplinarios en todos los niveles de atención, produciendo un proceso integrado desde el </a:t>
            </a:r>
            <a:r>
              <a:rPr lang="es-AR" sz="2000" dirty="0" smtClean="0">
                <a:solidFill>
                  <a:srgbClr val="FF0000"/>
                </a:solidFill>
              </a:rPr>
              <a:t>primer nivel </a:t>
            </a:r>
            <a:r>
              <a:rPr lang="es-AR" sz="2000" dirty="0">
                <a:solidFill>
                  <a:srgbClr val="FF0000"/>
                </a:solidFill>
              </a:rPr>
              <a:t>hasta el tercer nivel de atención, dentro de la </a:t>
            </a:r>
            <a:r>
              <a:rPr lang="es-AR" sz="2000" dirty="0" smtClean="0">
                <a:solidFill>
                  <a:srgbClr val="FF0000"/>
                </a:solidFill>
              </a:rPr>
              <a:t>estrategia </a:t>
            </a:r>
            <a:r>
              <a:rPr lang="es-AR" sz="2000" dirty="0">
                <a:solidFill>
                  <a:srgbClr val="FF0000"/>
                </a:solidFill>
              </a:rPr>
              <a:t>de atención primaria de la salud</a:t>
            </a:r>
            <a:endParaRPr lang="es-E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ES" sz="2000" dirty="0" smtClean="0"/>
          </a:p>
          <a:p>
            <a:pPr eaLnBrk="1" hangingPunct="1">
              <a:lnSpc>
                <a:spcPct val="80000"/>
              </a:lnSpc>
            </a:pPr>
            <a:r>
              <a:rPr lang="es-ES" sz="2000" dirty="0" smtClean="0"/>
              <a:t>Adaptación de programas de trabajo, educación, cultura, arte, deporte, vivienda, etc</a:t>
            </a:r>
            <a:r>
              <a:rPr lang="es-E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87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dirty="0" smtClean="0"/>
              <a:t>Ley Nacional de Salud Mental Nº 26657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Cambios en Decreto Reglamentario Nº 603/2013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015288" cy="914400"/>
          </a:xfrm>
        </p:spPr>
        <p:txBody>
          <a:bodyPr/>
          <a:lstStyle/>
          <a:p>
            <a:pPr eaLnBrk="1" hangingPunct="1"/>
            <a:r>
              <a:rPr lang="es-ES" sz="2800" b="1" dirty="0"/>
              <a:t>¿</a:t>
            </a:r>
            <a:r>
              <a:rPr lang="es-ES" sz="2800" b="1" dirty="0" smtClean="0"/>
              <a:t>Cuáles son los ejes específicos de la Política de Adicciones?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800" smtClean="0"/>
              <a:t>Perspectiva de salud integral</a:t>
            </a:r>
          </a:p>
          <a:p>
            <a:pPr eaLnBrk="1" hangingPunct="1"/>
            <a:endParaRPr lang="es-ES" sz="2800" smtClean="0"/>
          </a:p>
          <a:p>
            <a:pPr eaLnBrk="1" hangingPunct="1"/>
            <a:r>
              <a:rPr lang="es-ES" sz="2800" smtClean="0"/>
              <a:t>Eje puesto en la singularidad, más allá del tipo de adicción</a:t>
            </a:r>
          </a:p>
          <a:p>
            <a:pPr eaLnBrk="1" hangingPunct="1"/>
            <a:endParaRPr lang="es-ES" sz="2800" smtClean="0"/>
          </a:p>
          <a:p>
            <a:pPr eaLnBrk="1" hangingPunct="1"/>
            <a:r>
              <a:rPr lang="es-ES" sz="2800" smtClean="0"/>
              <a:t>Inclusión de dispositivos basados en la estrategia de reducción de daños</a:t>
            </a:r>
          </a:p>
        </p:txBody>
      </p:sp>
    </p:spTree>
    <p:extLst>
      <p:ext uri="{BB962C8B-B14F-4D97-AF65-F5344CB8AC3E}">
        <p14:creationId xmlns:p14="http://schemas.microsoft.com/office/powerpoint/2010/main" val="18252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015288" cy="9144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sz="2800" b="1" dirty="0" smtClean="0"/>
              <a:t>Cambios: ¿Cuáles son los ejes específicos de la Política de Adicciones?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sz="2800" dirty="0" smtClean="0"/>
              <a:t>-Abordaje </a:t>
            </a:r>
            <a:r>
              <a:rPr lang="es-AR" sz="2800" dirty="0"/>
              <a:t>en sectores especializados, omite todos los derechos de la ley 26657</a:t>
            </a:r>
          </a:p>
          <a:p>
            <a:pPr marL="0" indent="0">
              <a:buNone/>
            </a:pPr>
            <a:r>
              <a:rPr lang="es-AR" sz="2800" dirty="0" smtClean="0"/>
              <a:t>- </a:t>
            </a:r>
            <a:r>
              <a:rPr lang="es-AR" sz="2800" dirty="0"/>
              <a:t>Considera singularidad de cada persona, y también el momento o etapa de consumo</a:t>
            </a:r>
          </a:p>
          <a:p>
            <a:pPr marL="0" indent="0">
              <a:buNone/>
            </a:pPr>
            <a:r>
              <a:rPr lang="es-AR" sz="2800" dirty="0" smtClean="0"/>
              <a:t>- </a:t>
            </a:r>
            <a:r>
              <a:rPr lang="es-AR" sz="2800" dirty="0"/>
              <a:t>Énfasis en la internación. </a:t>
            </a:r>
          </a:p>
          <a:p>
            <a:pPr marL="0" indent="0">
              <a:buNone/>
            </a:pPr>
            <a:r>
              <a:rPr lang="es-AR" sz="2800" dirty="0" smtClean="0"/>
              <a:t>- </a:t>
            </a:r>
            <a:r>
              <a:rPr lang="es-AR" sz="2800" dirty="0"/>
              <a:t>Habilita internaciones en instituciones especializadas por problemáticas por uso, abuso o adicción (riesgo de internaciones compulsivas)</a:t>
            </a:r>
          </a:p>
          <a:p>
            <a:pPr marL="0" indent="0">
              <a:buNone/>
            </a:pPr>
            <a:r>
              <a:rPr lang="es-AR" sz="2800" dirty="0" smtClean="0"/>
              <a:t>- </a:t>
            </a:r>
            <a:r>
              <a:rPr lang="es-AR" sz="2800" dirty="0"/>
              <a:t>Las considera un “trastorno</a:t>
            </a:r>
            <a:r>
              <a:rPr lang="es-AR" sz="2800" dirty="0" smtClean="0"/>
              <a:t>”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015287" cy="914400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69718"/>
            <a:ext cx="6732400" cy="4750082"/>
          </a:xfrm>
        </p:spPr>
      </p:pic>
    </p:spTree>
    <p:extLst>
      <p:ext uri="{BB962C8B-B14F-4D97-AF65-F5344CB8AC3E}">
        <p14:creationId xmlns:p14="http://schemas.microsoft.com/office/powerpoint/2010/main" val="16439623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7632848" cy="4679032"/>
          </a:xfrm>
        </p:spPr>
      </p:pic>
    </p:spTree>
    <p:extLst>
      <p:ext uri="{BB962C8B-B14F-4D97-AF65-F5344CB8AC3E}">
        <p14:creationId xmlns:p14="http://schemas.microsoft.com/office/powerpoint/2010/main" val="38275687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b="1" dirty="0"/>
              <a:t>¿</a:t>
            </a:r>
            <a:r>
              <a:rPr lang="es-ES" sz="2800" b="1" dirty="0" smtClean="0"/>
              <a:t>Qué dispositivos integran la Red de servicios con base en la comunidad?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875"/>
            <a:ext cx="79248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smtClean="0"/>
              <a:t>Centros de atención primaria de la salud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Servicios de SM con internación en Hospitales Generales (los privados también están obligados)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Sistemas de atención de urgencias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Centros de rehabilitación diurnos y nocturnos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Dispositivos habitacionales y laborales con distintos niveles de apoyo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Atención ambulatoria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Atención domiciliaria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Otros</a:t>
            </a:r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Observaciones: los dispositivos terapéuticos con alojamiento no deben ser usados para personas con problemática exclusiva de vivienda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1184176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sz="2800" b="1" dirty="0" smtClean="0"/>
              <a:t>Cambios: ¿Qué dispositivos integran la Red de servicios? Abandono del abordaje comunitario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875"/>
            <a:ext cx="7924800" cy="49688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s-AR" sz="2400" dirty="0" smtClean="0">
                <a:solidFill>
                  <a:srgbClr val="FF0000"/>
                </a:solidFill>
              </a:rPr>
              <a:t>Hospitales </a:t>
            </a:r>
            <a:r>
              <a:rPr lang="es-AR" sz="2400" dirty="0">
                <a:solidFill>
                  <a:srgbClr val="FF0000"/>
                </a:solidFill>
              </a:rPr>
              <a:t>e instituciones de internación públicos o privados especializados en la atención de alta complejidad de los trastornos </a:t>
            </a:r>
            <a:r>
              <a:rPr lang="es-AR" sz="2400" dirty="0" smtClean="0">
                <a:solidFill>
                  <a:srgbClr val="FF0000"/>
                </a:solidFill>
              </a:rPr>
              <a:t>mentales</a:t>
            </a:r>
            <a:r>
              <a:rPr lang="es-AR" sz="2400" dirty="0" smtClean="0"/>
              <a:t>, </a:t>
            </a:r>
            <a:r>
              <a:rPr lang="es-AR" sz="2400" dirty="0"/>
              <a:t>centros de salud, servicios de salud mental y psicopatología de hospitales polivalentes, servicios de internación en hospitales generales para determinadas patologías acordes a la gravedad del paciente, funcionalidad, recursos físicos y recursos humanos de cada institución, viviendas asistidas, hostales, casas de cohabitación, hogares terapéuticos, departamentos asistidos, sistemas de atención de urgencia con o sin internación, centros de atención de la urgencia, centros de rehabilitación psicosocial, con distintos niveles de apoyo, atención ambulatoria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0031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56792"/>
            <a:ext cx="7056784" cy="4419600"/>
          </a:xfrm>
        </p:spPr>
      </p:pic>
    </p:spTree>
    <p:extLst>
      <p:ext uri="{BB962C8B-B14F-4D97-AF65-F5344CB8AC3E}">
        <p14:creationId xmlns:p14="http://schemas.microsoft.com/office/powerpoint/2010/main" val="42508488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15288" cy="914400"/>
          </a:xfrm>
        </p:spPr>
        <p:txBody>
          <a:bodyPr/>
          <a:lstStyle/>
          <a:p>
            <a:pPr eaLnBrk="1" hangingPunct="1"/>
            <a:r>
              <a:rPr lang="es-ES" sz="2800" b="1" dirty="0"/>
              <a:t>¿</a:t>
            </a:r>
            <a:r>
              <a:rPr lang="es-ES" sz="2800" b="1" dirty="0" smtClean="0"/>
              <a:t>Qué pasa con los Inimputables y las personas privadas de libertad?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800" smtClean="0"/>
              <a:t>La creación de nuevos dispositivos debe prever que incluyan el acceso de personas declaradas inimputables y personas privadas de libertad por procesos penales.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15288" cy="126876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sz="2800" b="1" dirty="0" smtClean="0"/>
              <a:t>Cambios: ¿Qué pasa con los Inimputables y las personas privadas de libertad?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800" dirty="0" smtClean="0"/>
              <a:t>Se sacó: </a:t>
            </a:r>
          </a:p>
          <a:p>
            <a:pPr marL="0" indent="0" eaLnBrk="1" hangingPunct="1">
              <a:buNone/>
            </a:pPr>
            <a:r>
              <a:rPr lang="es-ES" sz="2800" dirty="0" smtClean="0"/>
              <a:t>La creación de nuevos dispositivos debe prever que incluyan el acceso de personas declaradas inimputables y personas privadas de libertad por procesos penales.</a:t>
            </a:r>
          </a:p>
        </p:txBody>
      </p:sp>
    </p:spTree>
    <p:extLst>
      <p:ext uri="{BB962C8B-B14F-4D97-AF65-F5344CB8AC3E}">
        <p14:creationId xmlns:p14="http://schemas.microsoft.com/office/powerpoint/2010/main" val="262857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15288" cy="1125538"/>
          </a:xfrm>
        </p:spPr>
        <p:txBody>
          <a:bodyPr/>
          <a:lstStyle/>
          <a:p>
            <a:pPr eaLnBrk="1" hangingPunct="1"/>
            <a:r>
              <a:rPr lang="es-ES" sz="2800" b="1" dirty="0"/>
              <a:t>¿</a:t>
            </a:r>
            <a:r>
              <a:rPr lang="es-ES" sz="2800" b="1" dirty="0" smtClean="0"/>
              <a:t>Cómo se adecua la Formación Universitaria al nuevo paradigma?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800" smtClean="0"/>
              <a:t>El Ministerio de Educación junto al MinSal elaborará recomendaciones para adecuar planes de estudio de carreras vinculadas a la salud mental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s-AR" dirty="0" smtClean="0"/>
              <a:t>El camino inverso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12832" cy="5112568"/>
          </a:xfrm>
        </p:spPr>
        <p:txBody>
          <a:bodyPr/>
          <a:lstStyle/>
          <a:p>
            <a:pPr marL="0" indent="0">
              <a:buNone/>
            </a:pPr>
            <a:r>
              <a:rPr lang="es-AR" sz="1800" dirty="0"/>
              <a:t>De la salud mental al trastorno </a:t>
            </a:r>
            <a:r>
              <a:rPr lang="es-AR" sz="1800" dirty="0" smtClean="0"/>
              <a:t>mental </a:t>
            </a:r>
            <a:endParaRPr lang="es-AR" sz="1800" dirty="0"/>
          </a:p>
          <a:p>
            <a:pPr marL="0" indent="0" algn="just">
              <a:buNone/>
            </a:pPr>
            <a:r>
              <a:rPr lang="es-AR" sz="1800" dirty="0"/>
              <a:t>Del abordaje integral al abordaje </a:t>
            </a:r>
            <a:r>
              <a:rPr lang="es-AR" sz="1800" dirty="0" smtClean="0"/>
              <a:t>reduccionista, </a:t>
            </a:r>
            <a:r>
              <a:rPr lang="es-AR" sz="1800" dirty="0" err="1" smtClean="0"/>
              <a:t>biologicista</a:t>
            </a:r>
            <a:r>
              <a:rPr lang="es-AR" sz="1800" dirty="0" smtClean="0"/>
              <a:t> y </a:t>
            </a:r>
            <a:r>
              <a:rPr lang="es-AR" sz="1800" smtClean="0"/>
              <a:t>unicausal</a:t>
            </a:r>
            <a:endParaRPr lang="es-AR" sz="1800" dirty="0"/>
          </a:p>
          <a:p>
            <a:pPr marL="0" indent="0">
              <a:buNone/>
            </a:pPr>
            <a:r>
              <a:rPr lang="es-AR" sz="1800" dirty="0"/>
              <a:t>Del enfoque comunitario al </a:t>
            </a:r>
            <a:r>
              <a:rPr lang="es-AR" sz="1800" dirty="0" err="1" smtClean="0"/>
              <a:t>hospitalocentrismo</a:t>
            </a:r>
            <a:endParaRPr lang="es-AR" sz="1800" dirty="0"/>
          </a:p>
          <a:p>
            <a:pPr marL="0" indent="0">
              <a:buNone/>
            </a:pPr>
            <a:r>
              <a:rPr lang="es-AR" sz="1800" dirty="0"/>
              <a:t>De personas usuarias a pacientes</a:t>
            </a:r>
          </a:p>
          <a:p>
            <a:pPr marL="0" indent="0">
              <a:buNone/>
            </a:pPr>
            <a:r>
              <a:rPr lang="es-AR" sz="1800" dirty="0"/>
              <a:t>Del Estado como garante a la </a:t>
            </a:r>
            <a:r>
              <a:rPr lang="es-AR" sz="1800" dirty="0" err="1"/>
              <a:t>responsabilización</a:t>
            </a:r>
            <a:r>
              <a:rPr lang="es-AR" sz="1800" dirty="0"/>
              <a:t> de la familia</a:t>
            </a:r>
          </a:p>
          <a:p>
            <a:pPr marL="0" indent="0">
              <a:buNone/>
            </a:pPr>
            <a:r>
              <a:rPr lang="es-AR" sz="1800" dirty="0"/>
              <a:t>De priorizar la voz de los/as usuarios/as al restablecimiento de las asimetrías de poder </a:t>
            </a:r>
          </a:p>
          <a:p>
            <a:pPr marL="0" indent="0">
              <a:buNone/>
            </a:pPr>
            <a:r>
              <a:rPr lang="es-AR" sz="1800" dirty="0"/>
              <a:t>De la </a:t>
            </a:r>
            <a:r>
              <a:rPr lang="es-AR" sz="1800" dirty="0" err="1"/>
              <a:t>interdisciplina</a:t>
            </a:r>
            <a:r>
              <a:rPr lang="es-AR" sz="1800" dirty="0"/>
              <a:t> a las incumbencias profesionales</a:t>
            </a:r>
          </a:p>
          <a:p>
            <a:pPr marL="0" indent="0">
              <a:buNone/>
            </a:pPr>
            <a:r>
              <a:rPr lang="es-AR" sz="1800" dirty="0"/>
              <a:t>De riesgo </a:t>
            </a:r>
            <a:r>
              <a:rPr lang="es-AR" sz="1800" dirty="0" smtClean="0"/>
              <a:t>cierto e inminente </a:t>
            </a:r>
            <a:r>
              <a:rPr lang="es-AR" sz="1800" dirty="0"/>
              <a:t>a </a:t>
            </a:r>
            <a:r>
              <a:rPr lang="es-AR" sz="1800" dirty="0" smtClean="0"/>
              <a:t>potencialmente peligroso</a:t>
            </a:r>
            <a:endParaRPr lang="es-AR" sz="1800" dirty="0"/>
          </a:p>
          <a:p>
            <a:pPr marL="0" indent="0">
              <a:buNone/>
            </a:pPr>
            <a:r>
              <a:rPr lang="es-AR" sz="1800" dirty="0"/>
              <a:t>De sustitución definitiva de los manicomios a “lavado de cara” de los mismos</a:t>
            </a:r>
          </a:p>
          <a:p>
            <a:pPr marL="0" indent="0">
              <a:buNone/>
            </a:pPr>
            <a:r>
              <a:rPr lang="es-AR" sz="1800" dirty="0"/>
              <a:t>De reforma holística desde el enfoque de los derechos humanos a reforma sanitaria</a:t>
            </a:r>
          </a:p>
          <a:p>
            <a:pPr marL="0" indent="0">
              <a:buNone/>
            </a:pPr>
            <a:r>
              <a:rPr lang="es-AR" sz="1800" dirty="0"/>
              <a:t>Del monitoreo, control y  rendición de cuentas a la autonomía absoluta de las corporaciones de salud</a:t>
            </a:r>
          </a:p>
          <a:p>
            <a:pPr marL="0" indent="0">
              <a:buNone/>
            </a:pPr>
            <a:r>
              <a:rPr lang="es-AR" sz="1800" dirty="0" smtClean="0"/>
              <a:t>	Del </a:t>
            </a:r>
            <a:r>
              <a:rPr lang="es-AR" sz="1800" dirty="0"/>
              <a:t>derecho a la salud mental a la “evidencia científica”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493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8424" cy="126876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sz="2800" b="1" dirty="0" smtClean="0"/>
              <a:t>Cambios Cómo se adecua la Formación Universitaria al nuevo paradigma?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s-ES" sz="2800" dirty="0" smtClean="0"/>
              <a:t>Se sacó:</a:t>
            </a:r>
          </a:p>
          <a:p>
            <a:pPr marL="0" indent="0" eaLnBrk="1" hangingPunct="1">
              <a:buNone/>
            </a:pPr>
            <a:endParaRPr lang="es-ES" sz="2800" dirty="0"/>
          </a:p>
          <a:p>
            <a:pPr marL="0" indent="0" eaLnBrk="1" hangingPunct="1">
              <a:buNone/>
            </a:pPr>
            <a:r>
              <a:rPr lang="es-ES" sz="2800" dirty="0" smtClean="0"/>
              <a:t>El Ministerio de Educación junto al </a:t>
            </a:r>
            <a:r>
              <a:rPr lang="es-ES" sz="2800" dirty="0" err="1" smtClean="0"/>
              <a:t>MinSal</a:t>
            </a:r>
            <a:r>
              <a:rPr lang="es-ES" sz="2800" dirty="0" smtClean="0"/>
              <a:t> elaborará recomendaciones para adecuar planes de estudio de carreras vinculadas a la salud mental</a:t>
            </a:r>
          </a:p>
        </p:txBody>
      </p:sp>
    </p:spTree>
    <p:extLst>
      <p:ext uri="{BB962C8B-B14F-4D97-AF65-F5344CB8AC3E}">
        <p14:creationId xmlns:p14="http://schemas.microsoft.com/office/powerpoint/2010/main" val="27153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15288" cy="914400"/>
          </a:xfrm>
        </p:spPr>
        <p:txBody>
          <a:bodyPr/>
          <a:lstStyle/>
          <a:p>
            <a:pPr eaLnBrk="1" hangingPunct="1"/>
            <a:r>
              <a:rPr lang="es-ES" sz="2800" b="1" dirty="0"/>
              <a:t>¿</a:t>
            </a:r>
            <a:r>
              <a:rPr lang="es-ES" sz="2800" b="1" dirty="0" smtClean="0"/>
              <a:t>Cómo se organiza el Equipo Interdisciplinario?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400" smtClean="0"/>
              <a:t>Cada integrante del equipo ID asume la responsabilidad que deriva de su incumbencia</a:t>
            </a:r>
          </a:p>
          <a:p>
            <a:pPr eaLnBrk="1" hangingPunct="1"/>
            <a:r>
              <a:rPr lang="es-ES" sz="2400" smtClean="0"/>
              <a:t>Cada jurisdicción define la característica de sus equipos ID</a:t>
            </a:r>
          </a:p>
          <a:p>
            <a:pPr eaLnBrk="1" hangingPunct="1"/>
            <a:r>
              <a:rPr lang="es-ES" sz="2400" smtClean="0"/>
              <a:t>Salud fomenta formación de recursos necesarios</a:t>
            </a:r>
          </a:p>
          <a:p>
            <a:pPr eaLnBrk="1" hangingPunct="1"/>
            <a:r>
              <a:rPr lang="es-ES" sz="2400" smtClean="0"/>
              <a:t>Salud regulariza la acreditación de disciplinas que sean necesarias</a:t>
            </a:r>
          </a:p>
          <a:p>
            <a:pPr eaLnBrk="1" hangingPunct="1"/>
            <a:r>
              <a:rPr lang="es-ES" sz="2400" smtClean="0"/>
              <a:t>Se realizarán Protocolos de evaluación entre Nación-Provincias para acceder a cargos</a:t>
            </a:r>
          </a:p>
          <a:p>
            <a:pPr eaLnBrk="1" hangingPunct="1"/>
            <a:endParaRPr lang="es-ES" sz="2400" smtClean="0"/>
          </a:p>
          <a:p>
            <a:pPr eaLnBrk="1" hangingPunct="1"/>
            <a:endParaRPr lang="es-ES" sz="2800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8015288" cy="9144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sz="2800" b="1" dirty="0" smtClean="0"/>
              <a:t>Cambios ¿Cómo se organiza el Equipo Interdisciplinario?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AR" sz="2400" b="1" dirty="0"/>
              <a:t>CARGOS DE CONDUCCIÓN SOLO PARA LOS MÉDICOS</a:t>
            </a:r>
            <a:r>
              <a:rPr lang="es-AR" sz="2400" dirty="0"/>
              <a:t>: Los cargos de conducción sólo podrán ser cubiertos por médicos según el artículo 40 de la ley 17132 que le atribuye la dirección técnica solo a médicos y odontólogos. </a:t>
            </a:r>
            <a:endParaRPr lang="es-ES" sz="2400" dirty="0" smtClean="0"/>
          </a:p>
          <a:p>
            <a:pPr eaLnBrk="1" hangingPunct="1"/>
            <a:endParaRPr lang="es-ES" sz="2800" dirty="0" smtClean="0"/>
          </a:p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1243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15288" cy="914400"/>
          </a:xfrm>
        </p:spPr>
        <p:txBody>
          <a:bodyPr/>
          <a:lstStyle/>
          <a:p>
            <a:pPr eaLnBrk="1" hangingPunct="1"/>
            <a:r>
              <a:rPr lang="es-ES" sz="2800" b="1" dirty="0" smtClean="0"/>
              <a:t> ¿Cuáles son las pautas para el uso de Psicofármacos?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dirty="0" smtClean="0"/>
              <a:t>Se promueve que se prescriban en el marco de abordajes interdisciplinarios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dirty="0" smtClean="0"/>
              <a:t>Su prescripción corresponde a médico psiquiatra o de otra especialidad cuando corresponda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dirty="0" smtClean="0"/>
              <a:t>Para prescribir o renovar psicofármacos debe realizarse efectivamente la evaluación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dirty="0" smtClean="0"/>
              <a:t>Debe seguirse las normas internacionalmente aceptada por los consensos médicos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dirty="0" smtClean="0"/>
              <a:t>Se promueve el uso racional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dirty="0" smtClean="0"/>
              <a:t>No sólo prescripción de fármacos sino ningún tratamiento puede ser usado como castigo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dirty="0" smtClean="0"/>
              <a:t>Se deben incluir psicofármacos en los planes de provisión de medicamentos</a:t>
            </a:r>
          </a:p>
          <a:p>
            <a:pPr eaLnBrk="1" hangingPunct="1">
              <a:lnSpc>
                <a:spcPct val="80000"/>
              </a:lnSpc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15288" cy="126876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sz="2800" b="1" dirty="0"/>
              <a:t>¿</a:t>
            </a:r>
            <a:r>
              <a:rPr lang="es-ES" sz="2800" b="1" dirty="0" smtClean="0"/>
              <a:t>Cuáles son las pautas para el uso de Psicofármacos?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dirty="0" smtClean="0"/>
              <a:t>No se lo incluye en el marco de un abordaje integral</a:t>
            </a:r>
          </a:p>
        </p:txBody>
      </p:sp>
    </p:spTree>
    <p:extLst>
      <p:ext uri="{BB962C8B-B14F-4D97-AF65-F5344CB8AC3E}">
        <p14:creationId xmlns:p14="http://schemas.microsoft.com/office/powerpoint/2010/main" val="31395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15288" cy="914400"/>
          </a:xfrm>
        </p:spPr>
        <p:txBody>
          <a:bodyPr/>
          <a:lstStyle/>
          <a:p>
            <a:pPr eaLnBrk="1" hangingPunct="1"/>
            <a:r>
              <a:rPr lang="es-ES" sz="2800" b="1" dirty="0"/>
              <a:t>¿</a:t>
            </a:r>
            <a:r>
              <a:rPr lang="es-ES" sz="2800" b="1" dirty="0" smtClean="0"/>
              <a:t>En qué consiste el Diagnóstico Interdisciplinario e Integral?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2875"/>
            <a:ext cx="7924800" cy="4968875"/>
          </a:xfrm>
        </p:spPr>
        <p:txBody>
          <a:bodyPr/>
          <a:lstStyle/>
          <a:p>
            <a:pPr eaLnBrk="1" hangingPunct="1"/>
            <a:r>
              <a:rPr lang="es-ES" sz="2400" smtClean="0"/>
              <a:t>Es la descripción de las características relevantes de la situación particular de la persona y las probables causas de su padecimiento o sintomatología, a partir de una evaluación que articule las perspectivas de las diferentes disciplinas que intervienen.</a:t>
            </a:r>
          </a:p>
          <a:p>
            <a:pPr eaLnBrk="1" hangingPunct="1"/>
            <a:r>
              <a:rPr lang="es-ES" sz="2400" smtClean="0"/>
              <a:t>En los casos en que corresponda incluir criterios clasificatorios, MinSal  recomendará empleo de estándares de organismos oficiales</a:t>
            </a:r>
            <a:r>
              <a:rPr lang="es-ES" sz="2800" smtClean="0"/>
              <a:t> </a:t>
            </a:r>
          </a:p>
          <a:p>
            <a:pPr eaLnBrk="1" hangingPunct="1"/>
            <a:r>
              <a:rPr lang="es-ES" sz="2400" smtClean="0"/>
              <a:t>Los profesionales firmantes deben ser de distintas disciplinas académicas e integrar el equipo que interviene en el caso</a:t>
            </a:r>
          </a:p>
          <a:p>
            <a:pPr eaLnBrk="1" hangingPunct="1"/>
            <a:r>
              <a:rPr lang="es-ES" sz="2400" smtClean="0"/>
              <a:t>El informe debe tener conclusiones conjuntas</a:t>
            </a:r>
          </a:p>
          <a:p>
            <a:pPr eaLnBrk="1" hangingPunct="1"/>
            <a:endParaRPr lang="es-ES" sz="2800" smtClean="0"/>
          </a:p>
          <a:p>
            <a:pPr eaLnBrk="1" hangingPunct="1">
              <a:buFont typeface="Wingdings" pitchFamily="2" charset="2"/>
              <a:buNone/>
            </a:pPr>
            <a:endParaRPr lang="es-ES" sz="240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15288" cy="914400"/>
          </a:xfrm>
          <a:solidFill>
            <a:srgbClr val="FF0000"/>
          </a:solidFill>
        </p:spPr>
        <p:txBody>
          <a:bodyPr/>
          <a:lstStyle/>
          <a:p>
            <a:pPr algn="ctr" eaLnBrk="1" hangingPunct="1"/>
            <a:r>
              <a:rPr lang="es-ES" sz="2800" b="1" dirty="0"/>
              <a:t>¿</a:t>
            </a:r>
            <a:r>
              <a:rPr lang="es-ES" sz="2800" b="1" dirty="0" smtClean="0"/>
              <a:t>En qué consiste el Diagnóstico?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924800" cy="4968875"/>
          </a:xfrm>
        </p:spPr>
        <p:txBody>
          <a:bodyPr/>
          <a:lstStyle/>
          <a:p>
            <a:pPr marL="0" indent="0">
              <a:buNone/>
            </a:pPr>
            <a:r>
              <a:rPr lang="es-AR" sz="2400" dirty="0" smtClean="0"/>
              <a:t>-</a:t>
            </a:r>
            <a:r>
              <a:rPr lang="es-AR" sz="2000" dirty="0" smtClean="0"/>
              <a:t>Para </a:t>
            </a:r>
            <a:r>
              <a:rPr lang="es-AR" sz="2000" dirty="0"/>
              <a:t>determinar el diagnostico deberá ajustarse a las </a:t>
            </a:r>
            <a:r>
              <a:rPr lang="es-AR" sz="2000" dirty="0" smtClean="0"/>
              <a:t>normas aceptadas </a:t>
            </a:r>
            <a:r>
              <a:rPr lang="es-AR" sz="2000" dirty="0"/>
              <a:t>internacionalmente y basada en evidencia científica</a:t>
            </a:r>
            <a:r>
              <a:rPr lang="es-AR" sz="2000" dirty="0" smtClean="0"/>
              <a:t>.</a:t>
            </a:r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r>
              <a:rPr lang="es-AR" sz="2000" dirty="0" smtClean="0"/>
              <a:t>-El </a:t>
            </a:r>
            <a:r>
              <a:rPr lang="es-AR" sz="2000" dirty="0"/>
              <a:t>diagnostico con la modalidad interdisciplinaria es condición necesaria para garantizar adecuado tratamiento en pos de la evolución del paciente, </a:t>
            </a:r>
            <a:r>
              <a:rPr lang="es-AR" sz="2000" dirty="0">
                <a:solidFill>
                  <a:srgbClr val="FF0000"/>
                </a:solidFill>
              </a:rPr>
              <a:t>apoyándose en los antecedentes familiares, de tratamientos y/u hospitalizaciones para </a:t>
            </a:r>
            <a:r>
              <a:rPr lang="es-AR" sz="2000" dirty="0" smtClean="0">
                <a:solidFill>
                  <a:srgbClr val="FF0000"/>
                </a:solidFill>
              </a:rPr>
              <a:t>evaluar la </a:t>
            </a:r>
            <a:r>
              <a:rPr lang="es-AR" sz="2000" dirty="0">
                <a:solidFill>
                  <a:srgbClr val="FF0000"/>
                </a:solidFill>
              </a:rPr>
              <a:t>mejor terapéutica a llevar a cabo</a:t>
            </a:r>
            <a:r>
              <a:rPr lang="es-AR" sz="2000" dirty="0"/>
              <a:t>. </a:t>
            </a:r>
            <a:endParaRPr lang="es-AR" sz="2000" dirty="0" smtClean="0"/>
          </a:p>
          <a:p>
            <a:pPr marL="0" indent="0">
              <a:buNone/>
            </a:pPr>
            <a:endParaRPr lang="es-AR" sz="2000" dirty="0" smtClean="0"/>
          </a:p>
          <a:p>
            <a:pPr marL="0" indent="0">
              <a:buNone/>
            </a:pPr>
            <a:r>
              <a:rPr lang="es-AR" sz="2000" dirty="0"/>
              <a:t>-</a:t>
            </a:r>
            <a:r>
              <a:rPr lang="es-AR" sz="2000" dirty="0" smtClean="0"/>
              <a:t>Dicho </a:t>
            </a:r>
            <a:r>
              <a:rPr lang="es-AR" sz="2000" dirty="0"/>
              <a:t>diagnostico deberá realizarse con las limitaciones que las leyes de ejercicio profesional establezcan y con el </a:t>
            </a:r>
            <a:r>
              <a:rPr lang="es-AR" sz="2000" dirty="0" smtClean="0"/>
              <a:t>alcance que </a:t>
            </a:r>
            <a:r>
              <a:rPr lang="es-AR" sz="2000" dirty="0"/>
              <a:t>sus incumbencias profesionales permita, sin que esto importe una estigmatización de quien se encuentra afectado en su salud mental</a:t>
            </a:r>
            <a:endParaRPr lang="es-ES" sz="2000" dirty="0" smtClean="0"/>
          </a:p>
          <a:p>
            <a:pPr eaLnBrk="1" hangingPunct="1">
              <a:buFont typeface="Wingdings" pitchFamily="2" charset="2"/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6504745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b="1" dirty="0"/>
              <a:t>¿</a:t>
            </a:r>
            <a:r>
              <a:rPr lang="es-ES" sz="2800" b="1" dirty="0" smtClean="0"/>
              <a:t>Qué es “riesgo cierto e inminente”?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37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Riesgo Cierto e Inminente</a:t>
            </a:r>
          </a:p>
          <a:p>
            <a:pPr eaLnBrk="1" hangingPunct="1"/>
            <a:r>
              <a:rPr lang="es-ES" sz="2400" smtClean="0"/>
              <a:t>Contingencia o proximidad de un daño que ya es conocido como verdadero, seguro e indubitable que amenace o cause perjuicio a la vida o integridad física de la persona o de terceros.</a:t>
            </a:r>
          </a:p>
          <a:p>
            <a:pPr eaLnBrk="1" hangingPunct="1"/>
            <a:r>
              <a:rPr lang="es-ES" sz="2400" smtClean="0"/>
              <a:t>Se realiza por evaluación actual del equipo ID, y no puede reducirse a un diagnóstico o clasificación.</a:t>
            </a:r>
          </a:p>
          <a:p>
            <a:pPr eaLnBrk="1" hangingPunct="1"/>
            <a:r>
              <a:rPr lang="es-ES" sz="2400" smtClean="0"/>
              <a:t>No se incluyen riesgos derivados de conductas no condicionadas por padecimiento mental</a:t>
            </a:r>
          </a:p>
          <a:p>
            <a:pPr eaLnBrk="1" hangingPunct="1">
              <a:buFont typeface="Wingdings" pitchFamily="2" charset="2"/>
              <a:buNone/>
            </a:pPr>
            <a:endParaRPr lang="es-ES" sz="2400" smtClean="0"/>
          </a:p>
          <a:p>
            <a:pPr eaLnBrk="1" hangingPunct="1">
              <a:buFont typeface="Wingdings" pitchFamily="2" charset="2"/>
              <a:buNone/>
            </a:pPr>
            <a:endParaRPr lang="es-ES" sz="240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sz="2800" b="1" dirty="0" smtClean="0"/>
              <a:t> De “riesgo cierto e inminente” a peligrosidad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370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dirty="0" smtClean="0"/>
              <a:t>Riesgo Cierto e Inminente</a:t>
            </a:r>
          </a:p>
          <a:p>
            <a:pPr eaLnBrk="1" hangingPunct="1"/>
            <a:r>
              <a:rPr lang="es-ES" sz="2400" dirty="0" smtClean="0"/>
              <a:t>Se le quita la </a:t>
            </a:r>
            <a:r>
              <a:rPr lang="es-ES" sz="2400" dirty="0" smtClean="0">
                <a:solidFill>
                  <a:srgbClr val="FF0000"/>
                </a:solidFill>
              </a:rPr>
              <a:t>contingencia o proximidad de un daño </a:t>
            </a:r>
            <a:r>
              <a:rPr lang="es-ES" sz="2400" dirty="0" smtClean="0"/>
              <a:t>que ya es conocido como verdadero, seguro e indubitable que amenace o cause perjuicio a la vida o integridad física de la persona o de terceros.</a:t>
            </a:r>
          </a:p>
          <a:p>
            <a:pPr eaLnBrk="1" hangingPunct="1">
              <a:buFont typeface="Wingdings" pitchFamily="2" charset="2"/>
              <a:buNone/>
            </a:pPr>
            <a:endParaRPr lang="es-ES" sz="2400" dirty="0" smtClean="0"/>
          </a:p>
          <a:p>
            <a:pPr eaLnBrk="1" hangingPunct="1">
              <a:buFont typeface="Wingdings" pitchFamily="2" charset="2"/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7117392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015288" cy="654050"/>
          </a:xfrm>
        </p:spPr>
        <p:txBody>
          <a:bodyPr/>
          <a:lstStyle/>
          <a:p>
            <a:pPr eaLnBrk="1" hangingPunct="1"/>
            <a:r>
              <a:rPr lang="es-ES" sz="2800" b="1" dirty="0"/>
              <a:t>¿</a:t>
            </a:r>
            <a:r>
              <a:rPr lang="es-ES" sz="2800" b="1" dirty="0" smtClean="0"/>
              <a:t>Qué regulaciones existen para las visitas en internación?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smtClean="0"/>
              <a:t>No puede haber normas que impliquen aislamiento de la persona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Sí puede haber restricciones puntuales con sentido terapéutico, fundamentadas e informadas al Juez (en caso de involuntarias)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Si hay restricciones, ello no implica negar información o acceso a la institución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Si hay restricciones de algunas personas, debe procurarse el acompañamiento de otras que proponga la persona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No se puede limitar la visita del abogado 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Se promoverá a organizaciones de fliares y voluntarios que ofrezcan acompañamiento, para personas que no tengan fliares ni vínculos sociales</a:t>
            </a:r>
          </a:p>
          <a:p>
            <a:pPr eaLnBrk="1" hangingPunct="1">
              <a:lnSpc>
                <a:spcPct val="80000"/>
              </a:lnSpc>
            </a:pPr>
            <a:endParaRPr lang="es-E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s-AR" dirty="0" smtClean="0"/>
              <a:t>Controles necesarios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Control </a:t>
            </a:r>
            <a:r>
              <a:rPr lang="es-AR" dirty="0" smtClean="0"/>
              <a:t>de </a:t>
            </a:r>
            <a:r>
              <a:rPr lang="es-AR" dirty="0" smtClean="0"/>
              <a:t>constitucionalidad: el proyecto modifica la ley. El ejecutivo no puede hacerlo. </a:t>
            </a:r>
          </a:p>
          <a:p>
            <a:endParaRPr lang="es-AR" dirty="0" smtClean="0"/>
          </a:p>
          <a:p>
            <a:r>
              <a:rPr lang="es-AR" dirty="0" smtClean="0"/>
              <a:t>Control </a:t>
            </a:r>
            <a:r>
              <a:rPr lang="es-AR" dirty="0" smtClean="0"/>
              <a:t>de </a:t>
            </a:r>
            <a:r>
              <a:rPr lang="es-AR" dirty="0" smtClean="0"/>
              <a:t>convencionalidad: el proyecto contradice la Convención sobre los Derechos de las Personas con Discapacidad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332910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015288" cy="1080418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s-ES" sz="2800" b="1" dirty="0"/>
              <a:t>¿</a:t>
            </a:r>
            <a:r>
              <a:rPr lang="es-ES" sz="2800" b="1" dirty="0" smtClean="0"/>
              <a:t>Qué regulaciones existen para las visitas en internación?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</a:pPr>
            <a:endParaRPr lang="es-ES" sz="2400" dirty="0"/>
          </a:p>
          <a:p>
            <a:pPr eaLnBrk="1" hangingPunct="1">
              <a:lnSpc>
                <a:spcPct val="80000"/>
              </a:lnSpc>
            </a:pPr>
            <a:r>
              <a:rPr lang="es-ES" sz="2400" dirty="0"/>
              <a:t>S</a:t>
            </a:r>
            <a:r>
              <a:rPr lang="es-ES" sz="2400" dirty="0" smtClean="0"/>
              <a:t>e limita la acción del abogado defensor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9704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Sufrimiento psíquico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354411"/>
              </p:ext>
            </p:extLst>
          </p:nvPr>
        </p:nvGraphicFramePr>
        <p:xfrm>
          <a:off x="683568" y="1844823"/>
          <a:ext cx="7272808" cy="350519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272808"/>
              </a:tblGrid>
              <a:tr h="3505199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u="none" strike="noStrike" dirty="0">
                          <a:effectLst/>
                        </a:rPr>
                        <a:t>“Sufrimiento psíquico</a:t>
                      </a:r>
                      <a:r>
                        <a:rPr lang="es-AR" sz="2800" u="none" strike="noStrike" dirty="0" smtClean="0">
                          <a:effectLst/>
                        </a:rPr>
                        <a:t>”: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AR" sz="2800" dirty="0">
                        <a:effectLst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AR" sz="2800" u="none" strike="noStrike" dirty="0">
                          <a:effectLst/>
                        </a:rPr>
                        <a:t>Recupera la historicidad y el carácter social del proceso salud- enfermedad- cuidado (</a:t>
                      </a:r>
                      <a:r>
                        <a:rPr lang="es-AR" sz="2800" u="none" strike="noStrike" dirty="0" err="1">
                          <a:effectLst/>
                        </a:rPr>
                        <a:t>Ausburger</a:t>
                      </a:r>
                      <a:r>
                        <a:rPr lang="es-AR" sz="2800" u="none" strike="noStrike" dirty="0">
                          <a:effectLst/>
                        </a:rPr>
                        <a:t> y </a:t>
                      </a:r>
                      <a:r>
                        <a:rPr lang="es-AR" sz="2800" u="none" strike="noStrike" dirty="0" err="1">
                          <a:effectLst/>
                        </a:rPr>
                        <a:t>Gerlero</a:t>
                      </a:r>
                      <a:r>
                        <a:rPr lang="es-AR" sz="2800" u="none" strike="noStrike" dirty="0">
                          <a:effectLst/>
                        </a:rPr>
                        <a:t>, 2002) así como la experiencia/ vivencia de la  propia persona en relación al padecimiento</a:t>
                      </a:r>
                      <a:endParaRPr lang="es-AR" sz="2800" dirty="0">
                        <a:effectLst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33675" y="3344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AR" altLang="es-A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AR" alt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s-AR" dirty="0" smtClean="0"/>
              <a:t>Trastorno mental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“Trastorno mental”:</a:t>
            </a:r>
          </a:p>
          <a:p>
            <a:pPr marL="0" indent="0">
              <a:buNone/>
            </a:pPr>
            <a:r>
              <a:rPr lang="es-AR" dirty="0"/>
              <a:t>Concepción centrada en la enfermedad, de corte </a:t>
            </a:r>
            <a:r>
              <a:rPr lang="es-AR" dirty="0" err="1"/>
              <a:t>biologicista</a:t>
            </a:r>
            <a:r>
              <a:rPr lang="es-AR" dirty="0"/>
              <a:t> y estático, adjudicada externamente (a modo de etiqueta) a partir de clasificaciones </a:t>
            </a:r>
            <a:r>
              <a:rPr lang="es-AR" dirty="0" err="1"/>
              <a:t>nosográficas</a:t>
            </a:r>
            <a:endParaRPr lang="es-AR" dirty="0"/>
          </a:p>
          <a:p>
            <a:pPr marL="0" indent="0">
              <a:buNone/>
            </a:pP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627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s-AR" dirty="0" smtClean="0"/>
              <a:t>CDPD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Introduce la Convención sobre los Derechos de las Personas con Discapacidad pero excluye los procesos participativos de deliberación para cambiar las normativas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57785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s-AR" sz="3200" dirty="0" smtClean="0"/>
              <a:t>Nada sobre nosotros/as sin nosotros/as</a:t>
            </a:r>
            <a:endParaRPr lang="es-AR" sz="3200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00200"/>
            <a:ext cx="7488832" cy="4419600"/>
          </a:xfrm>
        </p:spPr>
      </p:pic>
    </p:spTree>
    <p:extLst>
      <p:ext uri="{BB962C8B-B14F-4D97-AF65-F5344CB8AC3E}">
        <p14:creationId xmlns:p14="http://schemas.microsoft.com/office/powerpoint/2010/main" val="3655433688"/>
      </p:ext>
    </p:extLst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</TotalTime>
  <Words>1990</Words>
  <Application>Microsoft Office PowerPoint</Application>
  <PresentationFormat>Presentación en pantalla (4:3)</PresentationFormat>
  <Paragraphs>268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Radial</vt:lpstr>
      <vt:lpstr>Presentación de PowerPoint</vt:lpstr>
      <vt:lpstr> </vt:lpstr>
      <vt:lpstr>Ley Nacional de Salud Mental Nº 26657</vt:lpstr>
      <vt:lpstr>El camino inverso</vt:lpstr>
      <vt:lpstr>Controles necesarios </vt:lpstr>
      <vt:lpstr>Sufrimiento psíquico</vt:lpstr>
      <vt:lpstr>Trastorno mental</vt:lpstr>
      <vt:lpstr>CDPD</vt:lpstr>
      <vt:lpstr>Nada sobre nosotros/as sin nosotros/as</vt:lpstr>
      <vt:lpstr>Concepción de salud mental</vt:lpstr>
      <vt:lpstr>Concepción de salud mental</vt:lpstr>
      <vt:lpstr>Cambios </vt:lpstr>
      <vt:lpstr>Presentación de PowerPoint</vt:lpstr>
      <vt:lpstr>Ciudadanía vs. “Locos merecedores”</vt:lpstr>
      <vt:lpstr>Cambios</vt:lpstr>
      <vt:lpstr>Cambios</vt:lpstr>
      <vt:lpstr>Órgano de Revisión</vt:lpstr>
      <vt:lpstr>Cambios Órgano de Revisión</vt:lpstr>
      <vt:lpstr>Presentación de PowerPoint</vt:lpstr>
      <vt:lpstr>Órgano de Revisión</vt:lpstr>
      <vt:lpstr>Cambios en el Órgano de Revisión</vt:lpstr>
      <vt:lpstr>Órgano de Revisión</vt:lpstr>
      <vt:lpstr>¿Cómo se elabora y controla el Plan Nacional de Salud Mental?</vt:lpstr>
      <vt:lpstr>¿Cómo se elabora y controla el Plan Nacional de Salud Mental?</vt:lpstr>
      <vt:lpstr>¿Qué deben hacer las Obras Sociales y Prepagas?</vt:lpstr>
      <vt:lpstr>Cambios: ¿Qué deben hacer las Obras Sociales y Prepagas?</vt:lpstr>
      <vt:lpstr>Presentación de PowerPoint</vt:lpstr>
      <vt:lpstr>¿Cuáles son los Ejes de la política asistencial?</vt:lpstr>
      <vt:lpstr>Cambios: ¿Cuáles son los Ejes de la política asistencial?</vt:lpstr>
      <vt:lpstr>¿Cuáles son los ejes específicos de la Política de Adicciones?</vt:lpstr>
      <vt:lpstr>Cambios: ¿Cuáles son los ejes específicos de la Política de Adicciones?</vt:lpstr>
      <vt:lpstr>Presentación de PowerPoint</vt:lpstr>
      <vt:lpstr>Presentación de PowerPoint</vt:lpstr>
      <vt:lpstr>¿Qué dispositivos integran la Red de servicios con base en la comunidad?</vt:lpstr>
      <vt:lpstr>Cambios: ¿Qué dispositivos integran la Red de servicios? Abandono del abordaje comunitario</vt:lpstr>
      <vt:lpstr>Presentación de PowerPoint</vt:lpstr>
      <vt:lpstr>¿Qué pasa con los Inimputables y las personas privadas de libertad?</vt:lpstr>
      <vt:lpstr>Cambios: ¿Qué pasa con los Inimputables y las personas privadas de libertad?</vt:lpstr>
      <vt:lpstr>¿Cómo se adecua la Formación Universitaria al nuevo paradigma?</vt:lpstr>
      <vt:lpstr>Cambios Cómo se adecua la Formación Universitaria al nuevo paradigma?</vt:lpstr>
      <vt:lpstr>¿Cómo se organiza el Equipo Interdisciplinario?</vt:lpstr>
      <vt:lpstr>Cambios ¿Cómo se organiza el Equipo Interdisciplinario?</vt:lpstr>
      <vt:lpstr> ¿Cuáles son las pautas para el uso de Psicofármacos?</vt:lpstr>
      <vt:lpstr>¿Cuáles son las pautas para el uso de Psicofármacos?</vt:lpstr>
      <vt:lpstr>¿En qué consiste el Diagnóstico Interdisciplinario e Integral?</vt:lpstr>
      <vt:lpstr>¿En qué consiste el Diagnóstico?</vt:lpstr>
      <vt:lpstr>¿Qué es “riesgo cierto e inminente”?</vt:lpstr>
      <vt:lpstr> De “riesgo cierto e inminente” a peligrosidad</vt:lpstr>
      <vt:lpstr>¿Qué regulaciones existen para las visitas en internación?</vt:lpstr>
      <vt:lpstr>¿Qué regulaciones existen para las visitas en internación?</vt:lpstr>
    </vt:vector>
  </TitlesOfParts>
  <Company>Windows XP Titan Ultimate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Nacional de Salud Mental Nº 26657</dc:title>
  <dc:creator>acer</dc:creator>
  <cp:lastModifiedBy>Jaschele</cp:lastModifiedBy>
  <cp:revision>177</cp:revision>
  <dcterms:created xsi:type="dcterms:W3CDTF">2013-06-01T15:01:16Z</dcterms:created>
  <dcterms:modified xsi:type="dcterms:W3CDTF">2017-12-02T15:36:47Z</dcterms:modified>
</cp:coreProperties>
</file>